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</p:sldIdLst>
  <p:sldSz cx="7704138" cy="10837863"/>
  <p:notesSz cx="7102475" cy="10234613"/>
  <p:defaultTextStyle>
    <a:defPPr>
      <a:defRPr lang="ru-RU"/>
    </a:defPPr>
    <a:lvl1pPr marL="0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5663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1326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6990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2653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8316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3979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39642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5306" algn="l" defTabSz="10113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4">
          <p15:clr>
            <a:srgbClr val="A4A3A4"/>
          </p15:clr>
        </p15:guide>
        <p15:guide id="2" pos="24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031"/>
    <a:srgbClr val="520404"/>
    <a:srgbClr val="404040"/>
    <a:srgbClr val="953735"/>
    <a:srgbClr val="4F6228"/>
    <a:srgbClr val="403152"/>
    <a:srgbClr val="92D050"/>
    <a:srgbClr val="7030A0"/>
    <a:srgbClr val="0070C0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1" autoAdjust="0"/>
    <p:restoredTop sz="94464" autoAdjust="0"/>
  </p:normalViewPr>
  <p:slideViewPr>
    <p:cSldViewPr>
      <p:cViewPr>
        <p:scale>
          <a:sx n="56" d="100"/>
          <a:sy n="56" d="100"/>
        </p:scale>
        <p:origin x="3224" y="216"/>
      </p:cViewPr>
      <p:guideLst>
        <p:guide orient="horz" pos="3414"/>
        <p:guide pos="24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50746-52FB-4C7C-BCA4-22C4E931264B}" type="datetimeFigureOut">
              <a:rPr lang="ru-RU" smtClean="0"/>
              <a:pPr/>
              <a:t>05.07.17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1279525"/>
            <a:ext cx="24542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F49A-F48D-46DC-88BA-B108A2609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1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811" y="3366764"/>
            <a:ext cx="6548517" cy="232311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621" y="6141456"/>
            <a:ext cx="5392897" cy="27696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2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3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9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B9A-1CE9-4367-9542-0D656B520436}" type="datetimeFigureOut">
              <a:rPr lang="ru-RU" smtClean="0"/>
              <a:pPr/>
              <a:t>05.07.17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EEEE-213B-4EFF-A39C-31D2684C1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B9A-1CE9-4367-9542-0D656B520436}" type="datetimeFigureOut">
              <a:rPr lang="ru-RU" smtClean="0"/>
              <a:pPr/>
              <a:t>05.07.17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EEEE-213B-4EFF-A39C-31D2684C1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9124" y="627191"/>
            <a:ext cx="1300074" cy="13356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906" y="627191"/>
            <a:ext cx="3771818" cy="13356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B9A-1CE9-4367-9542-0D656B520436}" type="datetimeFigureOut">
              <a:rPr lang="ru-RU" smtClean="0"/>
              <a:pPr/>
              <a:t>05.07.17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EEEE-213B-4EFF-A39C-31D2684C1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B9A-1CE9-4367-9542-0D656B520436}" type="datetimeFigureOut">
              <a:rPr lang="ru-RU" smtClean="0"/>
              <a:pPr/>
              <a:t>05.07.17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EEEE-213B-4EFF-A39C-31D2684C1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574" y="6964332"/>
            <a:ext cx="6548517" cy="215252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574" y="4593550"/>
            <a:ext cx="6548517" cy="237078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56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13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6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226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83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33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396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453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B9A-1CE9-4367-9542-0D656B520436}" type="datetimeFigureOut">
              <a:rPr lang="ru-RU" smtClean="0"/>
              <a:pPr/>
              <a:t>05.07.17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EEEE-213B-4EFF-A39C-31D2684C1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906" y="3652763"/>
            <a:ext cx="2535945" cy="103310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53254" y="3652763"/>
            <a:ext cx="2535945" cy="103310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B9A-1CE9-4367-9542-0D656B520436}" type="datetimeFigureOut">
              <a:rPr lang="ru-RU" smtClean="0"/>
              <a:pPr/>
              <a:t>05.07.17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EEEE-213B-4EFF-A39C-31D2684C1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207" y="434016"/>
            <a:ext cx="6933724" cy="18063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207" y="2425976"/>
            <a:ext cx="3403999" cy="101103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5663" indent="0">
              <a:buNone/>
              <a:defRPr sz="2200" b="1"/>
            </a:lvl2pPr>
            <a:lvl3pPr marL="1011326" indent="0">
              <a:buNone/>
              <a:defRPr sz="2000" b="1"/>
            </a:lvl3pPr>
            <a:lvl4pPr marL="1516990" indent="0">
              <a:buNone/>
              <a:defRPr sz="1800" b="1"/>
            </a:lvl4pPr>
            <a:lvl5pPr marL="2022653" indent="0">
              <a:buNone/>
              <a:defRPr sz="1800" b="1"/>
            </a:lvl5pPr>
            <a:lvl6pPr marL="2528316" indent="0">
              <a:buNone/>
              <a:defRPr sz="1800" b="1"/>
            </a:lvl6pPr>
            <a:lvl7pPr marL="3033979" indent="0">
              <a:buNone/>
              <a:defRPr sz="1800" b="1"/>
            </a:lvl7pPr>
            <a:lvl8pPr marL="3539642" indent="0">
              <a:buNone/>
              <a:defRPr sz="1800" b="1"/>
            </a:lvl8pPr>
            <a:lvl9pPr marL="4045306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207" y="3437007"/>
            <a:ext cx="3403999" cy="624431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13596" y="2425976"/>
            <a:ext cx="3405336" cy="101103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5663" indent="0">
              <a:buNone/>
              <a:defRPr sz="2200" b="1"/>
            </a:lvl2pPr>
            <a:lvl3pPr marL="1011326" indent="0">
              <a:buNone/>
              <a:defRPr sz="2000" b="1"/>
            </a:lvl3pPr>
            <a:lvl4pPr marL="1516990" indent="0">
              <a:buNone/>
              <a:defRPr sz="1800" b="1"/>
            </a:lvl4pPr>
            <a:lvl5pPr marL="2022653" indent="0">
              <a:buNone/>
              <a:defRPr sz="1800" b="1"/>
            </a:lvl5pPr>
            <a:lvl6pPr marL="2528316" indent="0">
              <a:buNone/>
              <a:defRPr sz="1800" b="1"/>
            </a:lvl6pPr>
            <a:lvl7pPr marL="3033979" indent="0">
              <a:buNone/>
              <a:defRPr sz="1800" b="1"/>
            </a:lvl7pPr>
            <a:lvl8pPr marL="3539642" indent="0">
              <a:buNone/>
              <a:defRPr sz="1800" b="1"/>
            </a:lvl8pPr>
            <a:lvl9pPr marL="4045306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13596" y="3437007"/>
            <a:ext cx="3405336" cy="624431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B9A-1CE9-4367-9542-0D656B520436}" type="datetimeFigureOut">
              <a:rPr lang="ru-RU" smtClean="0"/>
              <a:pPr/>
              <a:t>05.07.17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EEEE-213B-4EFF-A39C-31D2684C1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B9A-1CE9-4367-9542-0D656B520436}" type="datetimeFigureOut">
              <a:rPr lang="ru-RU" smtClean="0"/>
              <a:pPr/>
              <a:t>05.07.17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EEEE-213B-4EFF-A39C-31D2684C1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B9A-1CE9-4367-9542-0D656B520436}" type="datetimeFigureOut">
              <a:rPr lang="ru-RU" smtClean="0"/>
              <a:pPr/>
              <a:t>05.07.17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EEEE-213B-4EFF-A39C-31D2684C1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207" y="431507"/>
            <a:ext cx="2534609" cy="18364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2104" y="431509"/>
            <a:ext cx="4306828" cy="92498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207" y="2267924"/>
            <a:ext cx="2534609" cy="7413400"/>
          </a:xfrm>
        </p:spPr>
        <p:txBody>
          <a:bodyPr/>
          <a:lstStyle>
            <a:lvl1pPr marL="0" indent="0">
              <a:buNone/>
              <a:defRPr sz="1500"/>
            </a:lvl1pPr>
            <a:lvl2pPr marL="505663" indent="0">
              <a:buNone/>
              <a:defRPr sz="1300"/>
            </a:lvl2pPr>
            <a:lvl3pPr marL="1011326" indent="0">
              <a:buNone/>
              <a:defRPr sz="1100"/>
            </a:lvl3pPr>
            <a:lvl4pPr marL="1516990" indent="0">
              <a:buNone/>
              <a:defRPr sz="1000"/>
            </a:lvl4pPr>
            <a:lvl5pPr marL="2022653" indent="0">
              <a:buNone/>
              <a:defRPr sz="1000"/>
            </a:lvl5pPr>
            <a:lvl6pPr marL="2528316" indent="0">
              <a:buNone/>
              <a:defRPr sz="1000"/>
            </a:lvl6pPr>
            <a:lvl7pPr marL="3033979" indent="0">
              <a:buNone/>
              <a:defRPr sz="1000"/>
            </a:lvl7pPr>
            <a:lvl8pPr marL="3539642" indent="0">
              <a:buNone/>
              <a:defRPr sz="1000"/>
            </a:lvl8pPr>
            <a:lvl9pPr marL="404530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B9A-1CE9-4367-9542-0D656B520436}" type="datetimeFigureOut">
              <a:rPr lang="ru-RU" smtClean="0"/>
              <a:pPr/>
              <a:t>05.07.17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EEEE-213B-4EFF-A39C-31D2684C1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065" y="7586504"/>
            <a:ext cx="4622483" cy="8956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0065" y="968383"/>
            <a:ext cx="4622483" cy="6502718"/>
          </a:xfrm>
        </p:spPr>
        <p:txBody>
          <a:bodyPr/>
          <a:lstStyle>
            <a:lvl1pPr marL="0" indent="0">
              <a:buNone/>
              <a:defRPr sz="3500"/>
            </a:lvl1pPr>
            <a:lvl2pPr marL="505663" indent="0">
              <a:buNone/>
              <a:defRPr sz="3100"/>
            </a:lvl2pPr>
            <a:lvl3pPr marL="1011326" indent="0">
              <a:buNone/>
              <a:defRPr sz="2700"/>
            </a:lvl3pPr>
            <a:lvl4pPr marL="1516990" indent="0">
              <a:buNone/>
              <a:defRPr sz="2200"/>
            </a:lvl4pPr>
            <a:lvl5pPr marL="2022653" indent="0">
              <a:buNone/>
              <a:defRPr sz="2200"/>
            </a:lvl5pPr>
            <a:lvl6pPr marL="2528316" indent="0">
              <a:buNone/>
              <a:defRPr sz="2200"/>
            </a:lvl6pPr>
            <a:lvl7pPr marL="3033979" indent="0">
              <a:buNone/>
              <a:defRPr sz="2200"/>
            </a:lvl7pPr>
            <a:lvl8pPr marL="3539642" indent="0">
              <a:buNone/>
              <a:defRPr sz="2200"/>
            </a:lvl8pPr>
            <a:lvl9pPr marL="4045306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0065" y="8482135"/>
            <a:ext cx="4622483" cy="1271942"/>
          </a:xfrm>
        </p:spPr>
        <p:txBody>
          <a:bodyPr/>
          <a:lstStyle>
            <a:lvl1pPr marL="0" indent="0">
              <a:buNone/>
              <a:defRPr sz="1500"/>
            </a:lvl1pPr>
            <a:lvl2pPr marL="505663" indent="0">
              <a:buNone/>
              <a:defRPr sz="1300"/>
            </a:lvl2pPr>
            <a:lvl3pPr marL="1011326" indent="0">
              <a:buNone/>
              <a:defRPr sz="1100"/>
            </a:lvl3pPr>
            <a:lvl4pPr marL="1516990" indent="0">
              <a:buNone/>
              <a:defRPr sz="1000"/>
            </a:lvl4pPr>
            <a:lvl5pPr marL="2022653" indent="0">
              <a:buNone/>
              <a:defRPr sz="1000"/>
            </a:lvl5pPr>
            <a:lvl6pPr marL="2528316" indent="0">
              <a:buNone/>
              <a:defRPr sz="1000"/>
            </a:lvl6pPr>
            <a:lvl7pPr marL="3033979" indent="0">
              <a:buNone/>
              <a:defRPr sz="1000"/>
            </a:lvl7pPr>
            <a:lvl8pPr marL="3539642" indent="0">
              <a:buNone/>
              <a:defRPr sz="1000"/>
            </a:lvl8pPr>
            <a:lvl9pPr marL="404530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DB9A-1CE9-4367-9542-0D656B520436}" type="datetimeFigureOut">
              <a:rPr lang="ru-RU" smtClean="0"/>
              <a:pPr/>
              <a:t>05.07.17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EEEE-213B-4EFF-A39C-31D2684C1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207" y="434016"/>
            <a:ext cx="6933724" cy="1806311"/>
          </a:xfrm>
          <a:prstGeom prst="rect">
            <a:avLst/>
          </a:prstGeom>
        </p:spPr>
        <p:txBody>
          <a:bodyPr vert="horz" lIns="101133" tIns="50566" rIns="101133" bIns="5056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207" y="2528836"/>
            <a:ext cx="6933724" cy="7152488"/>
          </a:xfrm>
          <a:prstGeom prst="rect">
            <a:avLst/>
          </a:prstGeom>
        </p:spPr>
        <p:txBody>
          <a:bodyPr vert="horz" lIns="101133" tIns="50566" rIns="101133" bIns="5056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5207" y="10045095"/>
            <a:ext cx="1797632" cy="577016"/>
          </a:xfrm>
          <a:prstGeom prst="rect">
            <a:avLst/>
          </a:prstGeom>
        </p:spPr>
        <p:txBody>
          <a:bodyPr vert="horz" lIns="101133" tIns="50566" rIns="101133" bIns="5056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DB9A-1CE9-4367-9542-0D656B520436}" type="datetimeFigureOut">
              <a:rPr lang="ru-RU" smtClean="0"/>
              <a:pPr/>
              <a:t>05.07.17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32247" y="10045095"/>
            <a:ext cx="2439644" cy="577016"/>
          </a:xfrm>
          <a:prstGeom prst="rect">
            <a:avLst/>
          </a:prstGeom>
        </p:spPr>
        <p:txBody>
          <a:bodyPr vert="horz" lIns="101133" tIns="50566" rIns="101133" bIns="5056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21299" y="10045095"/>
            <a:ext cx="1797632" cy="577016"/>
          </a:xfrm>
          <a:prstGeom prst="rect">
            <a:avLst/>
          </a:prstGeom>
        </p:spPr>
        <p:txBody>
          <a:bodyPr vert="horz" lIns="101133" tIns="50566" rIns="101133" bIns="5056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9EEEE-213B-4EFF-A39C-31D2684C1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132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247" indent="-379247" algn="l" defTabSz="101132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1703" indent="-316040" algn="l" defTabSz="101132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4158" indent="-252832" algn="l" defTabSz="101132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9821" indent="-252832" algn="l" defTabSz="1011326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5484" indent="-252832" algn="l" defTabSz="1011326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1148" indent="-252832" algn="l" defTabSz="10113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6811" indent="-252832" algn="l" defTabSz="10113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2474" indent="-252832" algn="l" defTabSz="10113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98137" indent="-252832" algn="l" defTabSz="10113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663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326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990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653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8316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3979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9642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5306" algn="l" defTabSz="1011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11.png"/><Relationship Id="rId8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jp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14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14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24.jpg"/><Relationship Id="rId6" Type="http://schemas.openxmlformats.org/officeDocument/2006/relationships/image" Target="../media/image18.png"/><Relationship Id="rId7" Type="http://schemas.openxmlformats.org/officeDocument/2006/relationships/image" Target="../media/image25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"/>
            <a:ext cx="7705037" cy="108365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597129"/>
            <a:ext cx="7704138" cy="5643602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15765" y="5087779"/>
            <a:ext cx="5934937" cy="187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Система мониторинга и анализа перемещений пассажиров общественного транспорта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5"/>
          <a:stretch/>
        </p:blipFill>
        <p:spPr>
          <a:xfrm>
            <a:off x="755725" y="2868498"/>
            <a:ext cx="2975381" cy="25826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3" t="41038" r="23829" b="31817"/>
          <a:stretch/>
        </p:blipFill>
        <p:spPr>
          <a:xfrm>
            <a:off x="4932189" y="3402707"/>
            <a:ext cx="1698843" cy="16988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itness-sochi.com/images/1374949554_content8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rot="16200000" flipH="1">
            <a:off x="-1566862" y="1567012"/>
            <a:ext cx="10837863" cy="7704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2883" y="-1"/>
            <a:ext cx="7704138" cy="108378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7704138" cy="989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9781" y="1314475"/>
            <a:ext cx="5831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оповещения</a:t>
            </a:r>
            <a:endParaRPr lang="ru-RU" sz="1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7" y="1249389"/>
            <a:ext cx="883847" cy="8838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154" y="139892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6667" y="2723671"/>
            <a:ext cx="43397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Интересы пользователя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(люди, действия людей, банковские счета)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18347" y="3978771"/>
            <a:ext cx="0" cy="591970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108" y="4094217"/>
            <a:ext cx="7704245" cy="2909984"/>
          </a:xfrm>
          <a:prstGeom prst="rect">
            <a:avLst/>
          </a:prstGeom>
          <a:solidFill>
            <a:schemeClr val="tx1">
              <a:lumMod val="85000"/>
              <a:lumOff val="1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36667" y="4698851"/>
            <a:ext cx="4339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По запросу система мониторинга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 режиме реального времени</a:t>
            </a:r>
            <a:r>
              <a:rPr lang="ru-RU" sz="1400" dirty="0" smtClean="0">
                <a:latin typeface="Century Gothic" panose="020B0502020202020204" pitchFamily="34" charset="0"/>
              </a:rPr>
              <a:t> проверяет поступающие данные на соответствие заданным пользователем параметрам поездок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18346" y="6434098"/>
            <a:ext cx="0" cy="880002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0" y="2286445"/>
            <a:ext cx="1543601" cy="1543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186" y="4566715"/>
            <a:ext cx="1642963" cy="1642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3" y="7475730"/>
            <a:ext cx="1111553" cy="11115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8212" y="8906779"/>
            <a:ext cx="2571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Система </a:t>
            </a:r>
            <a:r>
              <a:rPr lang="ru-RU" sz="1400" dirty="0">
                <a:latin typeface="Century Gothic" panose="020B0502020202020204" pitchFamily="34" charset="0"/>
              </a:rPr>
              <a:t>сигнализирует </a:t>
            </a:r>
            <a:r>
              <a:rPr lang="ru-RU" sz="1400" dirty="0" smtClean="0">
                <a:latin typeface="Century Gothic" panose="020B0502020202020204" pitchFamily="34" charset="0"/>
              </a:rPr>
              <a:t>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найденных совпадениях</a:t>
            </a:r>
            <a:r>
              <a:rPr lang="ru-RU" sz="1400" dirty="0" smtClean="0">
                <a:latin typeface="Century Gothic" panose="020B0502020202020204" pitchFamily="34" charset="0"/>
              </a:rPr>
              <a:t>, удовлетворяющих фильтрам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6667" y="5880817"/>
            <a:ext cx="405170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Например: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</a:t>
            </a:r>
            <a:r>
              <a:rPr lang="ru-RU" sz="1400" dirty="0" smtClean="0">
                <a:latin typeface="Century Gothic" panose="020B0502020202020204" pitchFamily="34" charset="0"/>
              </a:rPr>
              <a:t>ассажир 3 раза в год пролетел первым классом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</a:t>
            </a:r>
            <a:r>
              <a:rPr lang="ru-RU" sz="1400" dirty="0" smtClean="0">
                <a:latin typeface="Century Gothic" panose="020B0502020202020204" pitchFamily="34" charset="0"/>
              </a:rPr>
              <a:t>овторная поездка в офшорную зону</a:t>
            </a:r>
          </a:p>
          <a:p>
            <a:endParaRPr lang="ru-RU" sz="1100" dirty="0">
              <a:latin typeface="Century Gothic" panose="020B0502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14" y="7348917"/>
            <a:ext cx="1287608" cy="143927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852681" y="8906779"/>
            <a:ext cx="2376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По найденным совпадениям формируется отчет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40424" y="4216292"/>
            <a:ext cx="29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Century Gothic" panose="020B0502020202020204" pitchFamily="34" charset="0"/>
              </a:rPr>
              <a:t>Система мониторинга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5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itness-sochi.com/images/1374949554_content8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rot="16200000" flipH="1">
            <a:off x="-1566862" y="1566862"/>
            <a:ext cx="10837863" cy="7704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7704138" cy="108378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-108" y="4419090"/>
            <a:ext cx="7704245" cy="2800041"/>
          </a:xfrm>
          <a:prstGeom prst="rect">
            <a:avLst/>
          </a:prstGeom>
          <a:solidFill>
            <a:schemeClr val="tx1">
              <a:lumMod val="85000"/>
              <a:lumOff val="1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7704138" cy="989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59781" y="1314475"/>
            <a:ext cx="5831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реальной истории перемещения граждан 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7" y="1249389"/>
            <a:ext cx="883847" cy="8838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154" y="139892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73" y="2610453"/>
            <a:ext cx="612069" cy="1224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9"/>
          <a:stretch/>
        </p:blipFill>
        <p:spPr>
          <a:xfrm>
            <a:off x="755725" y="3028553"/>
            <a:ext cx="514543" cy="80620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31789" y="3978771"/>
            <a:ext cx="0" cy="726861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4" y="7601393"/>
            <a:ext cx="1613275" cy="98589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31788" y="6579150"/>
            <a:ext cx="0" cy="856005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67893" y="3258691"/>
            <a:ext cx="4134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Личные данные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Известные удостоверяющие документы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Контакты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Банковская карта (счет)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9941" y="7658147"/>
            <a:ext cx="4200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Формирование истории перемещений Объекта, учитывая наличие разных удостоверяющих документов</a:t>
            </a:r>
            <a:endParaRPr lang="ru-RU" sz="11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885" y="2746067"/>
            <a:ext cx="403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Объект внимания </a:t>
            </a:r>
            <a:r>
              <a:rPr lang="ru-RU" sz="1400" dirty="0" smtClean="0">
                <a:latin typeface="Century Gothic" panose="020B0502020202020204" pitchFamily="34" charset="0"/>
              </a:rPr>
              <a:t>(далее – Объект)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5014" y="5217096"/>
            <a:ext cx="4200708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latin typeface="Century Gothic" panose="020B0502020202020204" pitchFamily="34" charset="0"/>
              </a:rPr>
              <a:t>Поиск всех поездок Объекта без учета известных удостоверяющих документов через поиск совпадений во всех базах данных транспортных компаний по: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ФИО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Номер телефона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40424" y="4520966"/>
            <a:ext cx="29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Century Gothic" panose="020B0502020202020204" pitchFamily="34" charset="0"/>
              </a:rPr>
              <a:t>Система мониторинга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7" y="4670467"/>
            <a:ext cx="2235680" cy="22356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7168" y="5329314"/>
            <a:ext cx="1246706" cy="12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1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itness-sochi.com/images/1374949554_content8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rot="16200000" flipH="1">
            <a:off x="-1566862" y="1566862"/>
            <a:ext cx="10837863" cy="7704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7704138" cy="108378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-108" y="4114416"/>
            <a:ext cx="7704245" cy="4024177"/>
          </a:xfrm>
          <a:prstGeom prst="rect">
            <a:avLst/>
          </a:prstGeom>
          <a:solidFill>
            <a:schemeClr val="tx1">
              <a:lumMod val="85000"/>
              <a:lumOff val="1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7704138" cy="989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59781" y="1314475"/>
            <a:ext cx="5831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компрометирующих и подозрительных связей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7" y="1249389"/>
            <a:ext cx="883847" cy="8838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154" y="139892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73" y="2610453"/>
            <a:ext cx="612069" cy="1224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9"/>
          <a:stretch/>
        </p:blipFill>
        <p:spPr>
          <a:xfrm>
            <a:off x="755725" y="3028553"/>
            <a:ext cx="514543" cy="80620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31789" y="3978771"/>
            <a:ext cx="0" cy="504056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1" y="4712356"/>
            <a:ext cx="1613275" cy="98589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31788" y="5842428"/>
            <a:ext cx="0" cy="504056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331788" y="7930660"/>
            <a:ext cx="0" cy="504056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7" y="8515275"/>
            <a:ext cx="1509699" cy="15096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63205" y="2746067"/>
            <a:ext cx="2704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Личные данные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Документы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Контакты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Банковская карта (счет)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2665" y="5061596"/>
            <a:ext cx="4200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Содержит данные всех поездок со всех транспортных компаний и выстраивает тренды маршрутов</a:t>
            </a:r>
            <a:endParaRPr lang="ru-RU" sz="11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36389" r="57499" b="12871"/>
          <a:stretch/>
        </p:blipFill>
        <p:spPr>
          <a:xfrm>
            <a:off x="325370" y="6480384"/>
            <a:ext cx="2878628" cy="12724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195885" y="2746067"/>
            <a:ext cx="24352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Объект внимания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(далее – Объект)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9458" y="6531834"/>
            <a:ext cx="1978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Анализ всех перемещений Объекта и определение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всех его попутчиков </a:t>
            </a:r>
            <a:r>
              <a:rPr lang="ru-RU" sz="1400" dirty="0" smtClean="0">
                <a:latin typeface="Century Gothic" panose="020B0502020202020204" pitchFamily="34" charset="0"/>
              </a:rPr>
              <a:t>и поиск совпадений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906775" y="7094893"/>
            <a:ext cx="0" cy="5090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590937" y="6864808"/>
            <a:ext cx="11171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90771" y="7248782"/>
            <a:ext cx="81728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13520" y="6710919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Совпадение</a:t>
            </a:r>
            <a:r>
              <a:rPr lang="en-US" sz="1400" dirty="0" smtClean="0">
                <a:latin typeface="Century Gothic" panose="020B0502020202020204" pitchFamily="34" charset="0"/>
              </a:rPr>
              <a:t> 1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21859" y="7094893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Совпадение</a:t>
            </a:r>
            <a:r>
              <a:rPr lang="en-US" sz="1400" dirty="0" smtClean="0">
                <a:latin typeface="Century Gothic" panose="020B0502020202020204" pitchFamily="34" charset="0"/>
              </a:rPr>
              <a:t> 2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08053" y="7478867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Объект</a:t>
            </a:r>
            <a:endParaRPr lang="en-US" sz="1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906775" y="7613831"/>
            <a:ext cx="18012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238224" y="8795102"/>
            <a:ext cx="131788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61392" y="8641213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Совпадение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</a:t>
            </a:r>
            <a:endParaRPr lang="en-US" sz="1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96085" y="8641213"/>
            <a:ext cx="3182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Схожие тренды маршрутов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Сидел на соседнем кресле в недавней поездке </a:t>
            </a:r>
            <a:r>
              <a:rPr lang="en-US" sz="1400" dirty="0" smtClean="0">
                <a:latin typeface="Century Gothic" panose="020B0502020202020204" pitchFamily="34" charset="0"/>
              </a:rPr>
              <a:t>SIN </a:t>
            </a:r>
            <a:r>
              <a:rPr lang="en-US" sz="1400" dirty="0">
                <a:latin typeface="Century Gothic" panose="020B0502020202020204" pitchFamily="34" charset="0"/>
              </a:rPr>
              <a:t>- LCA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763837" y="9604550"/>
            <a:ext cx="7922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555925" y="9450661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Совпадение</a:t>
            </a:r>
            <a:r>
              <a:rPr lang="en-US" sz="1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2</a:t>
            </a:r>
            <a:endParaRPr lang="en-US" sz="1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96085" y="9453026"/>
            <a:ext cx="3182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Был в Берлине с 01 по 07 ноября 2016, как и Объект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Поездка оплачена банковской картой Объекта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937" y="4720337"/>
            <a:ext cx="4200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История перемещений</a:t>
            </a:r>
            <a:endParaRPr lang="ru-RU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40424" y="4216292"/>
            <a:ext cx="29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Century Gothic" panose="020B0502020202020204" pitchFamily="34" charset="0"/>
              </a:rPr>
              <a:t>Система мониторинга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7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itness-sochi.com/images/1374949554_content8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rot="16200000" flipH="1">
            <a:off x="-1566862" y="1567012"/>
            <a:ext cx="10837863" cy="7704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11" y="-3570"/>
            <a:ext cx="7704138" cy="108378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7704138" cy="989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9781" y="1314475"/>
            <a:ext cx="58316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скрытой </a:t>
            </a:r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</a:t>
            </a:r>
          </a:p>
          <a:p>
            <a:r>
              <a:rPr lang="ru-RU" sz="1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 числе </a:t>
            </a:r>
            <a:r>
              <a:rPr lang="ru-RU" sz="1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границей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7" y="1249389"/>
            <a:ext cx="883847" cy="8838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154" y="139892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73" y="2610453"/>
            <a:ext cx="612069" cy="1224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9"/>
          <a:stretch/>
        </p:blipFill>
        <p:spPr>
          <a:xfrm>
            <a:off x="755725" y="3028553"/>
            <a:ext cx="514543" cy="8062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98" y="3077614"/>
            <a:ext cx="1238686" cy="756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0021" y="2723671"/>
            <a:ext cx="38884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Объект и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его история перемещений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включая данные всех транспортных компаний</a:t>
            </a:r>
            <a:endParaRPr lang="ru-RU" dirty="0" smtClean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331789" y="3978771"/>
            <a:ext cx="0" cy="504056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108" y="4094216"/>
            <a:ext cx="7704245" cy="3717185"/>
          </a:xfrm>
          <a:prstGeom prst="rect">
            <a:avLst/>
          </a:prstGeom>
          <a:solidFill>
            <a:schemeClr val="tx1">
              <a:lumMod val="85000"/>
              <a:lumOff val="1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1" y="4793081"/>
            <a:ext cx="1613275" cy="9858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75" y="4991649"/>
            <a:ext cx="1147362" cy="11473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90771" y="4823703"/>
            <a:ext cx="420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Анализ истории перемещений 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построение трендов </a:t>
            </a:r>
            <a:r>
              <a:rPr lang="ru-RU" sz="1400" dirty="0" smtClean="0">
                <a:latin typeface="Century Gothic" panose="020B0502020202020204" pitchFamily="34" charset="0"/>
              </a:rPr>
              <a:t>маршрутов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043757" y="5994995"/>
            <a:ext cx="0" cy="2160240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7" y="8414862"/>
            <a:ext cx="1413286" cy="1579755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4880677" y="5418931"/>
            <a:ext cx="0" cy="504056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699941" y="5418931"/>
            <a:ext cx="2180736" cy="0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25" y="6060005"/>
            <a:ext cx="1835930" cy="133999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4880677" y="7435155"/>
            <a:ext cx="0" cy="720080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38426" y="6451986"/>
            <a:ext cx="205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Century Gothic" panose="020B0502020202020204" pitchFamily="34" charset="0"/>
              </a:rPr>
              <a:t>Поиск клиентов со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схожими трендами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91" y="8371259"/>
            <a:ext cx="1413286" cy="157975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763837" y="8371259"/>
            <a:ext cx="2431006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40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Ездит в Белиз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 раз </a:t>
            </a:r>
            <a:r>
              <a:rPr lang="ru-RU" sz="1400" dirty="0" smtClean="0">
                <a:latin typeface="Century Gothic" panose="020B0502020202020204" pitchFamily="34" charset="0"/>
              </a:rPr>
              <a:t>в год по</a:t>
            </a:r>
            <a:endParaRPr lang="en-US" sz="14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400" dirty="0" smtClean="0">
                <a:latin typeface="Century Gothic" panose="020B0502020202020204" pitchFamily="34" charset="0"/>
              </a:rPr>
              <a:t>3 </a:t>
            </a:r>
            <a:r>
              <a:rPr lang="ru-RU" sz="1400" dirty="0" smtClean="0">
                <a:latin typeface="Century Gothic" panose="020B0502020202020204" pitchFamily="34" charset="0"/>
              </a:rPr>
              <a:t>раза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1 </a:t>
            </a:r>
            <a:r>
              <a:rPr lang="ru-RU" sz="1400" dirty="0" smtClean="0">
                <a:latin typeface="Century Gothic" panose="020B0502020202020204" pitchFamily="34" charset="0"/>
              </a:rPr>
              <a:t>раз</a:t>
            </a:r>
            <a:r>
              <a:rPr lang="en-US" sz="1400" dirty="0" smtClean="0">
                <a:latin typeface="Century Gothic" panose="020B0502020202020204" pitchFamily="34" charset="0"/>
              </a:rPr>
              <a:t>            </a:t>
            </a:r>
            <a:r>
              <a:rPr lang="en-US" sz="1600" dirty="0" smtClean="0">
                <a:latin typeface="Century Gothic" panose="020B0502020202020204" pitchFamily="34" charset="0"/>
              </a:rPr>
              <a:t>+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indent="-144000">
              <a:spcAft>
                <a:spcPts val="8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Ездит на Кипр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 раза </a:t>
            </a:r>
            <a:r>
              <a:rPr lang="ru-RU" sz="1400" dirty="0" smtClean="0">
                <a:latin typeface="Century Gothic" panose="020B0502020202020204" pitchFamily="34" charset="0"/>
              </a:rPr>
              <a:t>в год по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 дню</a:t>
            </a:r>
            <a:endParaRPr lang="en-US" sz="14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только</a:t>
            </a:r>
            <a:r>
              <a:rPr lang="en-US" sz="1400" dirty="0" smtClean="0">
                <a:latin typeface="Century Gothic" panose="020B0502020202020204" pitchFamily="34" charset="0"/>
              </a:rPr>
              <a:t>  </a:t>
            </a:r>
            <a:endParaRPr lang="en-US" sz="1200" dirty="0" smtClean="0">
              <a:latin typeface="Century Gothic" panose="020B0502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14" y="8756429"/>
            <a:ext cx="421650" cy="42165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12" y="9198661"/>
            <a:ext cx="354377" cy="28350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75" y="9139391"/>
            <a:ext cx="421650" cy="42165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23" y="10097205"/>
            <a:ext cx="421650" cy="42165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771805" y="8414862"/>
            <a:ext cx="1536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+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более чем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100 клиентов </a:t>
            </a:r>
            <a:r>
              <a:rPr lang="ru-RU" sz="1400" dirty="0" smtClean="0">
                <a:latin typeface="Century Gothic" panose="020B0502020202020204" pitchFamily="34" charset="0"/>
              </a:rPr>
              <a:t>со схожими трендами маршрутов и путешествий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175630" y="8046150"/>
            <a:ext cx="0" cy="2563509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40424" y="4216292"/>
            <a:ext cx="29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Century Gothic" panose="020B0502020202020204" pitchFamily="34" charset="0"/>
              </a:rPr>
              <a:t>Система мониторинга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2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itness-sochi.com/images/1374949554_content8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rot="16200000" flipH="1">
            <a:off x="-1566862" y="1567012"/>
            <a:ext cx="10837863" cy="7704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11" y="-3570"/>
            <a:ext cx="7704138" cy="108378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7704138" cy="989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9781" y="1314475"/>
            <a:ext cx="5831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</a:t>
            </a:r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лиц, уклоняющихся от уплаты налогов</a:t>
            </a:r>
            <a:endParaRPr lang="ru-RU" sz="1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7" y="1249389"/>
            <a:ext cx="883847" cy="8838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154" y="139892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" y="2610453"/>
            <a:ext cx="612069" cy="1224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0021" y="2723671"/>
            <a:ext cx="3590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Объект и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его налоговая декларация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331789" y="3978771"/>
            <a:ext cx="0" cy="504056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108" y="4094217"/>
            <a:ext cx="7704245" cy="2174370"/>
          </a:xfrm>
          <a:prstGeom prst="rect">
            <a:avLst/>
          </a:prstGeom>
          <a:solidFill>
            <a:schemeClr val="tx1">
              <a:lumMod val="85000"/>
              <a:lumOff val="1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1" y="4842867"/>
            <a:ext cx="1613275" cy="9858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75" y="5041435"/>
            <a:ext cx="1147362" cy="11473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90771" y="4873489"/>
            <a:ext cx="4200708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latin typeface="Century Gothic" panose="020B0502020202020204" pitchFamily="34" charset="0"/>
              </a:rPr>
              <a:t>Анализ истории перемещений Объекта со всех транспортных компаний включая: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д</a:t>
            </a:r>
            <a:r>
              <a:rPr lang="ru-RU" sz="1400" dirty="0" smtClean="0">
                <a:latin typeface="Century Gothic" panose="020B0502020202020204" pitchFamily="34" charset="0"/>
              </a:rPr>
              <a:t>анные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платежных систем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билеты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членов семьи</a:t>
            </a:r>
            <a:endParaRPr lang="en-US" sz="1400" dirty="0" smtClean="0">
              <a:latin typeface="Century Gothic" panose="020B0502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331789" y="5994995"/>
            <a:ext cx="0" cy="720080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3" y="6830686"/>
            <a:ext cx="1413286" cy="157975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234744" y="8668259"/>
            <a:ext cx="2651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Налоговая служба получает данные и может использовать их в своих целях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924077" y="8542033"/>
            <a:ext cx="0" cy="1557418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35" y="2623195"/>
            <a:ext cx="1070612" cy="12002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0153" y="8668259"/>
            <a:ext cx="3261915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latin typeface="Century Gothic" panose="020B0502020202020204" pitchFamily="34" charset="0"/>
              </a:rPr>
              <a:t>Отчет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содержит</a:t>
            </a:r>
            <a:r>
              <a:rPr lang="ru-RU" sz="1400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Количество поездок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Направления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Стоимость каждого билета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Информация о плательщике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71" y="7181251"/>
            <a:ext cx="955621" cy="7362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85" y="6634943"/>
            <a:ext cx="1486928" cy="16669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340424" y="4216292"/>
            <a:ext cx="29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Century Gothic" panose="020B0502020202020204" pitchFamily="34" charset="0"/>
              </a:rPr>
              <a:t>Система мониторинга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5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itness-sochi.com/images/1374949554_content8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rot="16200000" flipH="1">
            <a:off x="-1566862" y="1567012"/>
            <a:ext cx="10837863" cy="7704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11" y="-3570"/>
            <a:ext cx="7704138" cy="108378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7704138" cy="989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9781" y="1314475"/>
            <a:ext cx="5831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</a:t>
            </a:r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и счетов, причастных к преступной деятельности</a:t>
            </a:r>
            <a:endParaRPr lang="ru-RU" sz="1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7" y="1249389"/>
            <a:ext cx="883847" cy="8838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154" y="139892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1" y="2610453"/>
            <a:ext cx="612069" cy="1224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9"/>
          <a:stretch/>
        </p:blipFill>
        <p:spPr>
          <a:xfrm>
            <a:off x="842283" y="3028553"/>
            <a:ext cx="514543" cy="806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917" y="272367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Объект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п</a:t>
            </a:r>
            <a:r>
              <a:rPr lang="ru-RU" sz="1600" dirty="0" smtClean="0">
                <a:latin typeface="Century Gothic" panose="020B0502020202020204" pitchFamily="34" charset="0"/>
              </a:rPr>
              <a:t>реступник или потенциальный преступник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18347" y="3978771"/>
            <a:ext cx="0" cy="504056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108" y="4094217"/>
            <a:ext cx="7704245" cy="4277042"/>
          </a:xfrm>
          <a:prstGeom prst="rect">
            <a:avLst/>
          </a:prstGeom>
          <a:solidFill>
            <a:schemeClr val="tx1">
              <a:lumMod val="85000"/>
              <a:lumOff val="1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9" y="4770859"/>
            <a:ext cx="1613275" cy="9858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90771" y="4873489"/>
            <a:ext cx="420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Содержит данные всех поездок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 всех транспортных компаний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418347" y="5922987"/>
            <a:ext cx="0" cy="504056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1" y="8735720"/>
            <a:ext cx="1413286" cy="157975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15436" y="6581232"/>
            <a:ext cx="2468935" cy="1442970"/>
            <a:chOff x="215436" y="6581232"/>
            <a:chExt cx="2468935" cy="144297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36" y="6581232"/>
              <a:ext cx="2468935" cy="14429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27733" y="7147123"/>
              <a:ext cx="4106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entury Gothic" panose="020B0502020202020204" pitchFamily="34" charset="0"/>
                </a:rPr>
                <a:t>Trip</a:t>
              </a:r>
              <a:endParaRPr lang="ru-RU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33535" y="7147123"/>
              <a:ext cx="5725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entury Gothic" panose="020B0502020202020204" pitchFamily="34" charset="0"/>
                </a:rPr>
                <a:t>Payer</a:t>
              </a:r>
              <a:endParaRPr lang="ru-RU" sz="11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90771" y="6656167"/>
            <a:ext cx="4200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Используя данные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платежной системы </a:t>
            </a:r>
            <a:r>
              <a:rPr lang="ru-RU" sz="1400" dirty="0" smtClean="0">
                <a:latin typeface="Century Gothic" panose="020B0502020202020204" pitchFamily="34" charset="0"/>
              </a:rPr>
              <a:t>определяется плательщик по каждой поездке Объекта</a:t>
            </a:r>
            <a:endParaRPr lang="ru-RU" sz="11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378657" y="8155028"/>
            <a:ext cx="0" cy="504056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90771" y="8822143"/>
            <a:ext cx="4200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Отчет содержит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список</a:t>
            </a:r>
            <a:r>
              <a:rPr lang="ru-RU" sz="1400" dirty="0" smtClean="0">
                <a:latin typeface="Century Gothic" panose="020B0502020202020204" pitchFamily="34" charset="0"/>
              </a:rPr>
              <a:t> выявленных плательщиков: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юридические лица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физические лица</a:t>
            </a:r>
            <a:endParaRPr lang="ru-RU" sz="11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40424" y="4216292"/>
            <a:ext cx="29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Century Gothic" panose="020B0502020202020204" pitchFamily="34" charset="0"/>
              </a:rPr>
              <a:t>Система мониторинга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5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itness-sochi.com/images/1374949554_content8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rot="16200000" flipH="1">
            <a:off x="-1566862" y="1567012"/>
            <a:ext cx="10837863" cy="7704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11" y="-3570"/>
            <a:ext cx="7704138" cy="108378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7704138" cy="989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9781" y="1314475"/>
            <a:ext cx="5831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социальных сетей </a:t>
            </a:r>
            <a:endParaRPr lang="ru-RU" sz="1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7" y="1249389"/>
            <a:ext cx="883847" cy="8838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154" y="139892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1" y="2610453"/>
            <a:ext cx="612069" cy="1224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9"/>
          <a:stretch/>
        </p:blipFill>
        <p:spPr>
          <a:xfrm>
            <a:off x="842283" y="3028553"/>
            <a:ext cx="514543" cy="80620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18347" y="3978771"/>
            <a:ext cx="0" cy="504056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108" y="4094218"/>
            <a:ext cx="7704245" cy="2836882"/>
          </a:xfrm>
          <a:prstGeom prst="rect">
            <a:avLst/>
          </a:prstGeom>
          <a:solidFill>
            <a:schemeClr val="tx1">
              <a:lumMod val="85000"/>
              <a:lumOff val="1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90154" y="6264443"/>
            <a:ext cx="643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По запросу система мониторинга проводит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скрининг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социальных сетей</a:t>
            </a:r>
            <a:r>
              <a:rPr lang="ru-RU" sz="1400" dirty="0">
                <a:latin typeface="Century Gothic" panose="020B0502020202020204" pitchFamily="34" charset="0"/>
              </a:rPr>
              <a:t> и </a:t>
            </a:r>
            <a:r>
              <a:rPr lang="ru-RU" sz="1400" dirty="0" smtClean="0">
                <a:latin typeface="Century Gothic" panose="020B0502020202020204" pitchFamily="34" charset="0"/>
              </a:rPr>
              <a:t>определение круг </a:t>
            </a:r>
            <a:r>
              <a:rPr lang="ru-RU" sz="1400" dirty="0">
                <a:latin typeface="Century Gothic" panose="020B0502020202020204" pitchFamily="34" charset="0"/>
              </a:rPr>
              <a:t>друзей и знакомых </a:t>
            </a:r>
            <a:r>
              <a:rPr lang="ru-RU" sz="1400" dirty="0" smtClean="0">
                <a:latin typeface="Century Gothic" panose="020B0502020202020204" pitchFamily="34" charset="0"/>
              </a:rPr>
              <a:t>Объекта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5744" y="9460978"/>
            <a:ext cx="3309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Служба безопасности аэропорта может провести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дополнительный досмотр </a:t>
            </a:r>
            <a:r>
              <a:rPr lang="ru-RU" sz="1400" dirty="0" smtClean="0">
                <a:latin typeface="Century Gothic" panose="020B0502020202020204" pitchFamily="34" charset="0"/>
              </a:rPr>
              <a:t>Друга</a:t>
            </a:r>
            <a:r>
              <a:rPr lang="en-US" sz="1400" dirty="0" smtClean="0">
                <a:latin typeface="Century Gothic" panose="020B0502020202020204" pitchFamily="34" charset="0"/>
              </a:rPr>
              <a:t> #2</a:t>
            </a:r>
            <a:r>
              <a:rPr lang="ru-RU" sz="1400" dirty="0" smtClean="0">
                <a:latin typeface="Century Gothic" panose="020B0502020202020204" pitchFamily="34" charset="0"/>
              </a:rPr>
              <a:t> перед полетом</a:t>
            </a:r>
            <a:endParaRPr lang="ru-RU" sz="11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960100" y="7636464"/>
            <a:ext cx="0" cy="406243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3" y="4425919"/>
            <a:ext cx="2302255" cy="1712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27" y="5043841"/>
            <a:ext cx="1392996" cy="11021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4050" y="7144936"/>
            <a:ext cx="5727499" cy="33855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 случае</a:t>
            </a:r>
            <a:r>
              <a:rPr lang="ru-RU" sz="1600" dirty="0" smtClean="0">
                <a:latin typeface="Century Gothic" panose="020B0502020202020204" pitchFamily="34" charset="0"/>
              </a:rPr>
              <a:t>, когда Друг</a:t>
            </a:r>
            <a:r>
              <a:rPr lang="en-US" sz="1600" dirty="0" smtClean="0">
                <a:latin typeface="Century Gothic" panose="020B0502020202020204" pitchFamily="34" charset="0"/>
              </a:rPr>
              <a:t> #2 </a:t>
            </a:r>
            <a:r>
              <a:rPr lang="ru-RU" sz="1600" dirty="0" smtClean="0">
                <a:latin typeface="Century Gothic" panose="020B0502020202020204" pitchFamily="34" charset="0"/>
              </a:rPr>
              <a:t>покупает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авиабилет </a:t>
            </a:r>
            <a:r>
              <a:rPr lang="en-US" sz="1600" dirty="0" smtClean="0">
                <a:latin typeface="Century Gothic" panose="020B0502020202020204" pitchFamily="34" charset="0"/>
              </a:rPr>
              <a:t>SIN – LAN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52121" y="5073512"/>
            <a:ext cx="110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Друг</a:t>
            </a:r>
            <a:r>
              <a:rPr lang="en-US" sz="1600" dirty="0" smtClean="0">
                <a:latin typeface="Century Gothic" panose="020B0502020202020204" pitchFamily="34" charset="0"/>
              </a:rPr>
              <a:t> #1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55344"/>
          <a:stretch/>
        </p:blipFill>
        <p:spPr>
          <a:xfrm flipH="1">
            <a:off x="1114764" y="7741419"/>
            <a:ext cx="1931793" cy="163795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27" y="8221750"/>
            <a:ext cx="1613275" cy="9858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529781" y="5178351"/>
            <a:ext cx="119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Друг</a:t>
            </a:r>
            <a:r>
              <a:rPr lang="en-US" sz="1600" dirty="0" smtClean="0">
                <a:latin typeface="Century Gothic" panose="020B0502020202020204" pitchFamily="34" charset="0"/>
              </a:rPr>
              <a:t> #2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96949" y="5465616"/>
            <a:ext cx="121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Друг</a:t>
            </a:r>
            <a:r>
              <a:rPr lang="en-US" sz="1600" dirty="0" smtClean="0">
                <a:latin typeface="Century Gothic" panose="020B0502020202020204" pitchFamily="34" charset="0"/>
              </a:rPr>
              <a:t> #N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668165" y="5260003"/>
            <a:ext cx="447704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37" idx="1"/>
          </p:cNvCxnSpPr>
          <p:nvPr/>
        </p:nvCxnSpPr>
        <p:spPr>
          <a:xfrm>
            <a:off x="2898723" y="5345265"/>
            <a:ext cx="1631058" cy="2363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675437" y="5634955"/>
            <a:ext cx="1176521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220221" y="7636464"/>
            <a:ext cx="0" cy="406243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161320" y="9460978"/>
            <a:ext cx="2788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Система мониторинга составит историю перемещений для Друга </a:t>
            </a:r>
            <a:r>
              <a:rPr lang="en-US" sz="1400" dirty="0" smtClean="0">
                <a:latin typeface="Century Gothic" panose="020B0502020202020204" pitchFamily="34" charset="0"/>
              </a:rPr>
              <a:t>#2</a:t>
            </a:r>
            <a:endParaRPr lang="ru-RU" sz="11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3756392" y="8600662"/>
            <a:ext cx="0" cy="1557418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83917" y="272367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Объект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п</a:t>
            </a:r>
            <a:r>
              <a:rPr lang="ru-RU" sz="1600" dirty="0" smtClean="0">
                <a:latin typeface="Century Gothic" panose="020B0502020202020204" pitchFamily="34" charset="0"/>
              </a:rPr>
              <a:t>реступник или потенциальный преступник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40424" y="4216292"/>
            <a:ext cx="29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Century Gothic" panose="020B0502020202020204" pitchFamily="34" charset="0"/>
              </a:rPr>
              <a:t>Система мониторинга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itness-sochi.com/images/1374949554_content8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rot="16200000" flipH="1">
            <a:off x="-1566862" y="1567012"/>
            <a:ext cx="10837863" cy="7704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11" y="-3570"/>
            <a:ext cx="7704138" cy="108378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7704138" cy="989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9781" y="1314475"/>
            <a:ext cx="5831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Обогащение контактных данных</a:t>
            </a:r>
            <a:endParaRPr lang="ru-RU" sz="1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7" y="1249389"/>
            <a:ext cx="883847" cy="8838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154" y="139892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1" y="2610453"/>
            <a:ext cx="612069" cy="1224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9"/>
          <a:stretch/>
        </p:blipFill>
        <p:spPr>
          <a:xfrm>
            <a:off x="842283" y="3028553"/>
            <a:ext cx="514543" cy="806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1949" y="2723671"/>
            <a:ext cx="3456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Объект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и</a:t>
            </a:r>
            <a:r>
              <a:rPr lang="ru-RU" sz="1600" dirty="0" smtClean="0">
                <a:latin typeface="Century Gothic" panose="020B0502020202020204" pitchFamily="34" charset="0"/>
              </a:rPr>
              <a:t> его известные контакты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(</a:t>
            </a:r>
            <a:r>
              <a:rPr lang="en-US" sz="1400" dirty="0" smtClean="0">
                <a:latin typeface="Century Gothic" panose="020B0502020202020204" pitchFamily="34" charset="0"/>
              </a:rPr>
              <a:t>e-mail, </a:t>
            </a:r>
            <a:r>
              <a:rPr lang="ru-RU" sz="1400" dirty="0" smtClean="0">
                <a:latin typeface="Century Gothic" panose="020B0502020202020204" pitchFamily="34" charset="0"/>
              </a:rPr>
              <a:t>телефон</a:t>
            </a:r>
            <a:r>
              <a:rPr lang="en-US" sz="1400" dirty="0" smtClean="0">
                <a:latin typeface="Century Gothic" panose="020B0502020202020204" pitchFamily="34" charset="0"/>
              </a:rPr>
              <a:t>)</a:t>
            </a:r>
            <a:endParaRPr lang="en-US" sz="1050" dirty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18347" y="3978771"/>
            <a:ext cx="0" cy="591970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108" y="4094218"/>
            <a:ext cx="7704245" cy="2270540"/>
          </a:xfrm>
          <a:prstGeom prst="rect">
            <a:avLst/>
          </a:prstGeom>
          <a:solidFill>
            <a:schemeClr val="tx1">
              <a:lumMod val="85000"/>
              <a:lumOff val="1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71949" y="4842867"/>
            <a:ext cx="4176464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 smtClean="0">
                <a:latin typeface="Century Gothic" panose="020B0502020202020204" pitchFamily="34" charset="0"/>
              </a:rPr>
              <a:t>Анализ истории перемещений Объекта и поиск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контактных </a:t>
            </a:r>
            <a:r>
              <a:rPr lang="ru-RU" sz="1400" dirty="0" smtClean="0">
                <a:latin typeface="Century Gothic" panose="020B0502020202020204" pitchFamily="34" charset="0"/>
              </a:rPr>
              <a:t>данных из: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бронирований билетов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о</a:t>
            </a:r>
            <a:r>
              <a:rPr lang="ru-RU" sz="1400" dirty="0" smtClean="0">
                <a:latin typeface="Century Gothic" panose="020B0502020202020204" pitchFamily="34" charset="0"/>
              </a:rPr>
              <a:t>нлайн регистрации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личных кабинетов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9" y="4770859"/>
            <a:ext cx="1613275" cy="985890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1418346" y="5979089"/>
            <a:ext cx="0" cy="880002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3" y="6974702"/>
            <a:ext cx="1413286" cy="157975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75" y="5041435"/>
            <a:ext cx="1147362" cy="114736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395036" y="7113407"/>
            <a:ext cx="4210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Система мониторинга формирует список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всех</a:t>
            </a:r>
            <a:r>
              <a:rPr lang="ru-RU" sz="1400" dirty="0" smtClean="0">
                <a:latin typeface="Century Gothic" panose="020B0502020202020204" pitchFamily="34" charset="0"/>
              </a:rPr>
              <a:t> контактов (</a:t>
            </a:r>
            <a:r>
              <a:rPr lang="en-US" sz="1400" dirty="0" smtClean="0">
                <a:latin typeface="Century Gothic" panose="020B0502020202020204" pitchFamily="34" charset="0"/>
              </a:rPr>
              <a:t>e-mail </a:t>
            </a:r>
            <a:r>
              <a:rPr lang="ru-RU" sz="1400" dirty="0" smtClean="0">
                <a:latin typeface="Century Gothic" panose="020B0502020202020204" pitchFamily="34" charset="0"/>
              </a:rPr>
              <a:t>и телефонов)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использованных</a:t>
            </a:r>
            <a:r>
              <a:rPr lang="ru-RU" sz="1400" dirty="0" smtClean="0">
                <a:latin typeface="Century Gothic" panose="020B0502020202020204" pitchFamily="34" charset="0"/>
              </a:rPr>
              <a:t> при оформлении билетов для Объекта</a:t>
            </a:r>
            <a:endParaRPr lang="ru-RU" sz="11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40424" y="4216292"/>
            <a:ext cx="29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Century Gothic" panose="020B0502020202020204" pitchFamily="34" charset="0"/>
              </a:rPr>
              <a:t>Система мониторинга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4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itness-sochi.com/images/1374949554_content8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rot="16200000" flipH="1">
            <a:off x="-1566862" y="1567012"/>
            <a:ext cx="10837863" cy="7704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2883" y="-1"/>
            <a:ext cx="7704138" cy="108378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7704138" cy="989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9781" y="1314475"/>
            <a:ext cx="5831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Сверка отчетности транспортных компаний</a:t>
            </a:r>
            <a:endParaRPr lang="ru-RU" sz="1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7" y="1249389"/>
            <a:ext cx="883847" cy="8838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154" y="139892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0021" y="2723671"/>
            <a:ext cx="3456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Транспортные компании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и данные об их деятельности, известные налоговым органам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18347" y="3978771"/>
            <a:ext cx="0" cy="591970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108" y="4094218"/>
            <a:ext cx="7704245" cy="2270540"/>
          </a:xfrm>
          <a:prstGeom prst="rect">
            <a:avLst/>
          </a:prstGeom>
          <a:solidFill>
            <a:schemeClr val="tx1">
              <a:lumMod val="85000"/>
              <a:lumOff val="1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340424" y="4216292"/>
            <a:ext cx="29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Century Gothic" panose="020B0502020202020204" pitchFamily="34" charset="0"/>
              </a:rPr>
              <a:t>Система мониторинга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4732" y="4842867"/>
            <a:ext cx="361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Система мониторинга знает все о продажах транспортной компании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18346" y="5979089"/>
            <a:ext cx="0" cy="880002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3" y="6974702"/>
            <a:ext cx="1413286" cy="157975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25744" y="8771374"/>
            <a:ext cx="3066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На основании известных данных система стоит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независимый отчет </a:t>
            </a:r>
            <a:r>
              <a:rPr lang="ru-RU" sz="1400" dirty="0" smtClean="0">
                <a:latin typeface="Century Gothic" panose="020B0502020202020204" pitchFamily="34" charset="0"/>
              </a:rPr>
              <a:t>о продажах транспортной компании.</a:t>
            </a:r>
            <a:endParaRPr lang="ru-RU" sz="11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17774" y="8771374"/>
            <a:ext cx="30663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Налоговые органы могут использовать его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для сравнения </a:t>
            </a:r>
            <a:r>
              <a:rPr lang="ru-RU" sz="1400" dirty="0" smtClean="0">
                <a:latin typeface="Century Gothic" panose="020B0502020202020204" pitchFamily="34" charset="0"/>
              </a:rPr>
              <a:t>с поступившими им данными от транспортных компаний</a:t>
            </a:r>
            <a:endParaRPr lang="ru-RU" sz="11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 t="8420" r="23831" b="42440"/>
          <a:stretch/>
        </p:blipFill>
        <p:spPr>
          <a:xfrm>
            <a:off x="683717" y="2620342"/>
            <a:ext cx="1310262" cy="1174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56" y="2547795"/>
            <a:ext cx="1150976" cy="12903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4" y="4644574"/>
            <a:ext cx="2110923" cy="123373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71" y="7394623"/>
            <a:ext cx="955621" cy="7362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85" y="6848315"/>
            <a:ext cx="1486928" cy="1666960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3636045" y="8554457"/>
            <a:ext cx="0" cy="1557418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43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558</Words>
  <Application>Microsoft Macintosh PowerPoint</Application>
  <PresentationFormat>Другой</PresentationFormat>
  <Paragraphs>119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горемыкин</dc:creator>
  <cp:lastModifiedBy>Evgeniy Mitrokhin</cp:lastModifiedBy>
  <cp:revision>138</cp:revision>
  <dcterms:created xsi:type="dcterms:W3CDTF">2017-04-26T06:23:38Z</dcterms:created>
  <dcterms:modified xsi:type="dcterms:W3CDTF">2017-07-05T10:06:54Z</dcterms:modified>
</cp:coreProperties>
</file>